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9" r:id="rId2"/>
    <p:sldId id="259" r:id="rId3"/>
    <p:sldId id="266" r:id="rId4"/>
    <p:sldId id="309" r:id="rId5"/>
    <p:sldId id="337" r:id="rId6"/>
    <p:sldId id="338" r:id="rId7"/>
    <p:sldId id="339" r:id="rId8"/>
    <p:sldId id="308" r:id="rId9"/>
    <p:sldId id="344" r:id="rId10"/>
    <p:sldId id="340" r:id="rId11"/>
    <p:sldId id="321" r:id="rId12"/>
    <p:sldId id="318" r:id="rId13"/>
    <p:sldId id="320" r:id="rId14"/>
    <p:sldId id="341" r:id="rId15"/>
    <p:sldId id="342" r:id="rId16"/>
    <p:sldId id="343" r:id="rId17"/>
    <p:sldId id="306" r:id="rId18"/>
    <p:sldId id="345" r:id="rId19"/>
  </p:sldIdLst>
  <p:sldSz cx="9144000" cy="6858000" type="screen4x3"/>
  <p:notesSz cx="93980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BDB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1189" autoAdjust="0"/>
  </p:normalViewPr>
  <p:slideViewPr>
    <p:cSldViewPr>
      <p:cViewPr varScale="1">
        <p:scale>
          <a:sx n="111" d="100"/>
          <a:sy n="111" d="100"/>
        </p:scale>
        <p:origin x="15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510" y="-108"/>
      </p:cViewPr>
      <p:guideLst>
        <p:guide orient="horz" pos="2208"/>
        <p:guide pos="29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073318" cy="35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22557" y="1"/>
            <a:ext cx="4073318" cy="35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658444"/>
            <a:ext cx="4073318" cy="35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smtClean="0"/>
            </a:lvl1pPr>
          </a:lstStyle>
          <a:p>
            <a:pPr>
              <a:defRPr/>
            </a:pPr>
            <a:r>
              <a:rPr lang="en-US" smtClean="0"/>
              <a:t>Moon Township Transportation Impact Fee Program</a:t>
            </a: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22557" y="6658444"/>
            <a:ext cx="4073318" cy="35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fld id="{83F17EAE-3D78-4B28-B232-690FF92B8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177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0" y="6642947"/>
            <a:ext cx="4073318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Moon Township Transportation Impact Fee Program – Roadway Sufficiency Analysis</a:t>
            </a:r>
          </a:p>
        </p:txBody>
      </p:sp>
    </p:spTree>
    <p:extLst>
      <p:ext uri="{BB962C8B-B14F-4D97-AF65-F5344CB8AC3E}">
        <p14:creationId xmlns:p14="http://schemas.microsoft.com/office/powerpoint/2010/main" val="425234204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2613" y="876300"/>
            <a:ext cx="3152775" cy="2365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40652" y="3373516"/>
            <a:ext cx="7516697" cy="27605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8740" y="2936789"/>
            <a:ext cx="4073318" cy="3519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Moon Township Transportation Impact Fee Program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6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2613" y="876300"/>
            <a:ext cx="3152775" cy="2365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40652" y="3373516"/>
            <a:ext cx="7516697" cy="27605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8740" y="2936789"/>
            <a:ext cx="4073318" cy="3519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Moon Township Transportation Impact Fee Program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62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2613" y="876300"/>
            <a:ext cx="3152775" cy="2365375"/>
          </a:xfrm>
          <a:prstGeom prst="rect">
            <a:avLst/>
          </a:prstGeom>
        </p:spPr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" y="6658443"/>
            <a:ext cx="6026977" cy="35195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Moon Township Transportation Impact Fee Program</a:t>
            </a:r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940652" y="3373516"/>
            <a:ext cx="7516697" cy="27605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80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2613" y="876300"/>
            <a:ext cx="3152775" cy="2365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40652" y="3373516"/>
            <a:ext cx="7516697" cy="27605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38740" y="2936789"/>
            <a:ext cx="4073318" cy="3519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Moon Township Transportation Impact Fee Program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67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2613" y="876300"/>
            <a:ext cx="3152775" cy="2365375"/>
          </a:xfrm>
          <a:prstGeom prst="rect">
            <a:avLst/>
          </a:prstGeom>
        </p:spPr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" y="6658443"/>
            <a:ext cx="6026977" cy="35195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Moon Township Transportation Impact Fee Program</a:t>
            </a:r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940652" y="3373516"/>
            <a:ext cx="7516697" cy="27605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48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2613" y="876300"/>
            <a:ext cx="3152775" cy="2365375"/>
          </a:xfrm>
          <a:prstGeom prst="rect">
            <a:avLst/>
          </a:prstGeom>
        </p:spPr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" y="6658443"/>
            <a:ext cx="6026977" cy="35195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Moon Township Transportation Impact Fee Program</a:t>
            </a:r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940652" y="3373516"/>
            <a:ext cx="7516697" cy="27605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07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2613" y="876300"/>
            <a:ext cx="3152775" cy="2365375"/>
          </a:xfrm>
          <a:prstGeom prst="rect">
            <a:avLst/>
          </a:prstGeom>
        </p:spPr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" y="6658443"/>
            <a:ext cx="6026977" cy="35195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Moon Township Transportation Impact Fee Program</a:t>
            </a:r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940652" y="3373516"/>
            <a:ext cx="7516697" cy="27605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3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4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3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3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9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43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2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2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6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070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16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32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118" y="128554"/>
            <a:ext cx="69732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</a:rPr>
              <a:t>University Avenue Corridor Study</a:t>
            </a:r>
          </a:p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</a:rPr>
              <a:t>City of </a:t>
            </a:r>
            <a:r>
              <a:rPr lang="en-US" sz="2400" dirty="0" smtClean="0">
                <a:solidFill>
                  <a:schemeClr val="bg1"/>
                </a:solidFill>
              </a:rPr>
              <a:t>Morgantown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743200" y="5308965"/>
            <a:ext cx="601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dirty="0" smtClean="0">
                <a:solidFill>
                  <a:schemeClr val="bg1"/>
                </a:solidFill>
              </a:rPr>
              <a:t>Morgantown Traffic Commission </a:t>
            </a:r>
            <a:endParaRPr lang="en-US" sz="2400" dirty="0">
              <a:solidFill>
                <a:schemeClr val="bg1"/>
              </a:solidFill>
            </a:endParaRPr>
          </a:p>
          <a:p>
            <a:pPr algn="r" eaLnBrk="1" hangingPunct="1"/>
            <a:r>
              <a:rPr lang="en-US" sz="2400" dirty="0" smtClean="0">
                <a:solidFill>
                  <a:schemeClr val="bg1"/>
                </a:solidFill>
              </a:rPr>
              <a:t>May </a:t>
            </a:r>
            <a:r>
              <a:rPr lang="en-US" sz="2400" dirty="0">
                <a:solidFill>
                  <a:schemeClr val="bg1"/>
                </a:solidFill>
              </a:rPr>
              <a:t>7</a:t>
            </a:r>
            <a:r>
              <a:rPr lang="en-US" sz="2400" dirty="0" smtClean="0">
                <a:solidFill>
                  <a:schemeClr val="bg1"/>
                </a:solidFill>
              </a:rPr>
              <a:t>, 2014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38715" y="5357247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Presented </a:t>
            </a:r>
            <a:r>
              <a:rPr lang="en-US" sz="2400" dirty="0">
                <a:solidFill>
                  <a:schemeClr val="bg1"/>
                </a:solidFill>
              </a:rPr>
              <a:t>to: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46" y="1392566"/>
            <a:ext cx="42672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64059"/>
            <a:ext cx="4191000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387" y="6172200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Presented by: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6139962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Robert Goetz, P.E. Trans Associates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4800" y="15240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Additional Existing Conditions Issues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460375" y="762000"/>
            <a:ext cx="8226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6400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University Avenue Corridor Study                                              City of Morgantown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7778" b="21111"/>
          <a:stretch/>
        </p:blipFill>
        <p:spPr>
          <a:xfrm>
            <a:off x="5478781" y="3392072"/>
            <a:ext cx="3120390" cy="2377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0" y="595095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Sidewalk Continuity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62" y="1414616"/>
            <a:ext cx="3108960" cy="2331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964770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Crosswalk Protection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6" y="1420483"/>
            <a:ext cx="30480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676" y="939362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Unexpected Crosswalk Location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4445"/>
          <a:stretch/>
        </p:blipFill>
        <p:spPr>
          <a:xfrm>
            <a:off x="1279755" y="3317481"/>
            <a:ext cx="3241960" cy="23774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61946" y="5731777"/>
            <a:ext cx="3130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Condition of Signal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Parking Along University Ave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524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Projected Traffic Volumes &amp; Conditions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460375" y="762000"/>
            <a:ext cx="8226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83026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7432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Projects that will significantly affect traffic in the corridor over next several years:</a:t>
            </a:r>
          </a:p>
          <a:p>
            <a:pPr marL="811530" lvl="1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University Park – 1,300 bed student residential development to access Oakland Street</a:t>
            </a:r>
          </a:p>
          <a:p>
            <a:pPr marL="811530" lvl="1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WVU Evansdale Crossing – bookstore, restaurant, office, classroom space on Evansdale Campus</a:t>
            </a:r>
          </a:p>
          <a:p>
            <a:pPr marL="811530" lvl="1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WVU Hospitals Medical Center Drive Relocation – concurrent with Ruby Memorial Tower construction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400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University Avenue Corridor Study                                              City of Morgantown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1000" y="152400"/>
            <a:ext cx="8534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Project Locations</a:t>
            </a:r>
          </a:p>
          <a:p>
            <a:pPr algn="ctr" eaLnBrk="1" hangingPunct="1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460375" y="762000"/>
            <a:ext cx="8226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45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75" indent="-396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39875" indent="-274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400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University Avenue Corridor Study                                              City of Morgantown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t="12222" r="5353" b="17778"/>
          <a:stretch/>
        </p:blipFill>
        <p:spPr>
          <a:xfrm>
            <a:off x="228600" y="1106507"/>
            <a:ext cx="8686801" cy="521208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33" y="147065"/>
            <a:ext cx="599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Projected Conditions Traffic Analysis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460375" y="762000"/>
            <a:ext cx="8226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6126" y="1115326"/>
            <a:ext cx="8077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Patteson</a:t>
            </a:r>
            <a:r>
              <a:rPr lang="en-US" sz="2400" dirty="0" smtClean="0">
                <a:solidFill>
                  <a:schemeClr val="bg1"/>
                </a:solidFill>
              </a:rPr>
              <a:t> Drive/University Ave deteriorates to LOS F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Additional delay at University Ave/Evansdale Drive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Significant additional delay to Oakland Street (currently meets signal warrants)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Additional delay on Law School driveway and Eighth Street (do not satisfy warrants for signalization)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Alternate analysis assumed closure of Evansdale Drive west of Towers.  Signal warrants still satisfied at Evansdale Drive.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400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University Avenue Corridor Study                                              City of Morgantown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1017" y="226916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460375" y="762000"/>
            <a:ext cx="8226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0375" y="914400"/>
            <a:ext cx="8077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Proposed developments will have significant impacts to the University Avenue corridor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 signal is presently warranted at University Avenue &amp; Oakland Street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 signal is still needed at University Avenue &amp; Evansdale Drive even if Evansdale is closed at Towers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 signal is not warranted at either the Law School or Eighth Street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Better pedestrian accommodations (sidewalk continuity, protected crosswalks) are needed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 designated </a:t>
            </a:r>
            <a:r>
              <a:rPr lang="en-US" sz="2400" dirty="0" smtClean="0">
                <a:solidFill>
                  <a:schemeClr val="bg1"/>
                </a:solidFill>
              </a:rPr>
              <a:t>share the road </a:t>
            </a:r>
            <a:r>
              <a:rPr lang="en-US" sz="2400" dirty="0" smtClean="0">
                <a:solidFill>
                  <a:schemeClr val="bg1"/>
                </a:solidFill>
              </a:rPr>
              <a:t>on lower volume streets would be </a:t>
            </a:r>
            <a:r>
              <a:rPr lang="en-US" sz="2400" dirty="0" smtClean="0">
                <a:solidFill>
                  <a:schemeClr val="bg1"/>
                </a:solidFill>
              </a:rPr>
              <a:t>helpful for bicycles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400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University Avenue Corridor Study                                              City of Morgantown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1000" y="15240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Recommendations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460375" y="762000"/>
            <a:ext cx="8226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6400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University Avenue Corridor Study                                              City of Morgantown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5227" r="7949" b="3991"/>
          <a:stretch/>
        </p:blipFill>
        <p:spPr>
          <a:xfrm>
            <a:off x="118098" y="975360"/>
            <a:ext cx="8949701" cy="52730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767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1000" y="15240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Recommendations (continued)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460375" y="762000"/>
            <a:ext cx="8226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6400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University Avenue Corridor Study                                              City of Morgantown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1364" r="2877" b="3945"/>
          <a:stretch/>
        </p:blipFill>
        <p:spPr>
          <a:xfrm>
            <a:off x="123274" y="975360"/>
            <a:ext cx="8944526" cy="52730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0301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460375" y="762000"/>
            <a:ext cx="8226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04799" y="914400"/>
            <a:ext cx="86868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75" indent="-396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39875" indent="-274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ts val="9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Replace signal at Evansdale </a:t>
            </a:r>
            <a:r>
              <a:rPr lang="en-US" sz="2400" dirty="0" err="1" smtClean="0">
                <a:solidFill>
                  <a:schemeClr val="bg1"/>
                </a:solidFill>
              </a:rPr>
              <a:t>Dr</a:t>
            </a:r>
            <a:r>
              <a:rPr lang="en-US" sz="2400" dirty="0" smtClean="0">
                <a:solidFill>
                  <a:schemeClr val="bg1"/>
                </a:solidFill>
              </a:rPr>
              <a:t>/Alumni </a:t>
            </a:r>
            <a:r>
              <a:rPr lang="en-US" sz="2400" dirty="0" err="1" smtClean="0">
                <a:solidFill>
                  <a:schemeClr val="bg1"/>
                </a:solidFill>
              </a:rPr>
              <a:t>Dr</a:t>
            </a:r>
            <a:r>
              <a:rPr lang="en-US" sz="2400" dirty="0" smtClean="0">
                <a:solidFill>
                  <a:schemeClr val="bg1"/>
                </a:solidFill>
              </a:rPr>
              <a:t>:	$223,000</a:t>
            </a:r>
          </a:p>
          <a:p>
            <a:pPr marL="0" lvl="1" eaLnBrk="1" hangingPunct="1">
              <a:spcBef>
                <a:spcPts val="9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Install new signal at Oakland Street:	$199,000</a:t>
            </a:r>
          </a:p>
          <a:p>
            <a:pPr marL="0" lvl="1" eaLnBrk="1" hangingPunct="1">
              <a:spcBef>
                <a:spcPts val="9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Provide left turn lanes along University </a:t>
            </a:r>
            <a:r>
              <a:rPr lang="en-US" sz="2400" dirty="0" err="1" smtClean="0">
                <a:solidFill>
                  <a:schemeClr val="bg1"/>
                </a:solidFill>
              </a:rPr>
              <a:t>Dr</a:t>
            </a:r>
            <a:r>
              <a:rPr lang="en-US" sz="2400" dirty="0" smtClean="0">
                <a:solidFill>
                  <a:schemeClr val="bg1"/>
                </a:solidFill>
              </a:rPr>
              <a:t> between			Evansdale </a:t>
            </a:r>
            <a:r>
              <a:rPr lang="en-US" sz="2400" dirty="0" err="1" smtClean="0">
                <a:solidFill>
                  <a:schemeClr val="bg1"/>
                </a:solidFill>
              </a:rPr>
              <a:t>Dr</a:t>
            </a:r>
            <a:r>
              <a:rPr lang="en-US" sz="2400" dirty="0" smtClean="0">
                <a:solidFill>
                  <a:schemeClr val="bg1"/>
                </a:solidFill>
              </a:rPr>
              <a:t> &amp; Oakland St:	$96,000</a:t>
            </a:r>
          </a:p>
          <a:p>
            <a:pPr marL="0" lvl="1" eaLnBrk="1" hangingPunct="1">
              <a:spcBef>
                <a:spcPts val="9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Eliminate channelized right into Alumni </a:t>
            </a:r>
            <a:r>
              <a:rPr lang="en-US" sz="2400" dirty="0" err="1" smtClean="0">
                <a:solidFill>
                  <a:schemeClr val="bg1"/>
                </a:solidFill>
              </a:rPr>
              <a:t>Dr</a:t>
            </a:r>
            <a:r>
              <a:rPr lang="en-US" sz="2400" dirty="0" smtClean="0">
                <a:solidFill>
                  <a:schemeClr val="bg1"/>
                </a:solidFill>
              </a:rPr>
              <a:t>:	$40,000</a:t>
            </a:r>
          </a:p>
          <a:p>
            <a:pPr marL="0" lvl="1" eaLnBrk="1" hangingPunct="1">
              <a:spcBef>
                <a:spcPts val="9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spc="-30" dirty="0" smtClean="0">
                <a:solidFill>
                  <a:schemeClr val="bg1"/>
                </a:solidFill>
              </a:rPr>
              <a:t>Install curb/sidewalk along WVU Maintenance lots: $37,000</a:t>
            </a:r>
          </a:p>
          <a:p>
            <a:pPr marL="0" lvl="1" eaLnBrk="1" hangingPunct="1">
              <a:spcBef>
                <a:spcPts val="9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spc="-30" dirty="0" smtClean="0">
                <a:solidFill>
                  <a:schemeClr val="bg1"/>
                </a:solidFill>
              </a:rPr>
              <a:t>Add crosswalk markings at 7 intersections:	$14,000</a:t>
            </a:r>
          </a:p>
          <a:p>
            <a:pPr marL="0" lvl="1" eaLnBrk="1" hangingPunct="1">
              <a:spcBef>
                <a:spcPts val="9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spc="-30" dirty="0" smtClean="0">
                <a:solidFill>
                  <a:schemeClr val="bg1"/>
                </a:solidFill>
              </a:rPr>
              <a:t>Eliminate crosswalks, provide access control:	$11,000</a:t>
            </a:r>
          </a:p>
          <a:p>
            <a:pPr marL="0" lvl="1" eaLnBrk="1" hangingPunct="1">
              <a:spcBef>
                <a:spcPts val="9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spc="-30" dirty="0" smtClean="0">
                <a:solidFill>
                  <a:schemeClr val="bg1"/>
                </a:solidFill>
              </a:rPr>
              <a:t>Designate </a:t>
            </a:r>
            <a:r>
              <a:rPr lang="en-US" sz="2400" spc="-30" dirty="0" err="1" smtClean="0">
                <a:solidFill>
                  <a:schemeClr val="bg1"/>
                </a:solidFill>
              </a:rPr>
              <a:t>Rawley</a:t>
            </a:r>
            <a:r>
              <a:rPr lang="en-US" sz="2400" spc="-30" dirty="0" smtClean="0">
                <a:solidFill>
                  <a:schemeClr val="bg1"/>
                </a:solidFill>
              </a:rPr>
              <a:t> Ave / Riverview </a:t>
            </a:r>
            <a:r>
              <a:rPr lang="en-US" sz="2400" spc="-30" dirty="0" err="1" smtClean="0">
                <a:solidFill>
                  <a:schemeClr val="bg1"/>
                </a:solidFill>
              </a:rPr>
              <a:t>Dr</a:t>
            </a:r>
            <a:r>
              <a:rPr lang="en-US" sz="2400" spc="-30" dirty="0" smtClean="0">
                <a:solidFill>
                  <a:schemeClr val="bg1"/>
                </a:solidFill>
              </a:rPr>
              <a:t> “Share the Road”:		$11,000</a:t>
            </a:r>
          </a:p>
          <a:p>
            <a:pPr marL="0" lvl="1" eaLnBrk="1" hangingPunct="1">
              <a:spcBef>
                <a:spcPts val="9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spc="-50" dirty="0" smtClean="0">
                <a:solidFill>
                  <a:schemeClr val="bg1"/>
                </a:solidFill>
              </a:rPr>
              <a:t>Provide right turn signal for NB University Ave at 705: $5,000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6734" y="201399"/>
            <a:ext cx="4382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Opinions of Probable Cost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400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University Avenue Corridor Study                                              City of Morgantown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6400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University Avenue Corridor Study                                              City of Morgantown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7397" y="2133600"/>
            <a:ext cx="282160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Questions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&amp; Answers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381000" y="1524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Purpose of Study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75" name="Line 6"/>
          <p:cNvSpPr>
            <a:spLocks noChangeShapeType="1"/>
          </p:cNvSpPr>
          <p:nvPr/>
        </p:nvSpPr>
        <p:spPr bwMode="auto">
          <a:xfrm>
            <a:off x="460375" y="762000"/>
            <a:ext cx="8226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228600" y="1143000"/>
            <a:ext cx="84582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Determine potential improvements to enhance the </a:t>
            </a:r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en-US" sz="2400" dirty="0" smtClean="0">
                <a:solidFill>
                  <a:schemeClr val="bg1"/>
                </a:solidFill>
              </a:rPr>
              <a:t>afety &amp; </a:t>
            </a:r>
            <a:r>
              <a:rPr lang="en-US" sz="2400" dirty="0">
                <a:solidFill>
                  <a:schemeClr val="bg1"/>
                </a:solidFill>
              </a:rPr>
              <a:t>m</a:t>
            </a:r>
            <a:r>
              <a:rPr lang="en-US" sz="2400" dirty="0" smtClean="0">
                <a:solidFill>
                  <a:schemeClr val="bg1"/>
                </a:solidFill>
              </a:rPr>
              <a:t>obility of:</a:t>
            </a:r>
          </a:p>
          <a:p>
            <a:pPr marL="1257300" lvl="2" indent="-342900" eaLnBrk="1" hangingPunct="1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Vehicles</a:t>
            </a:r>
          </a:p>
          <a:p>
            <a:pPr marL="1257300" lvl="2" indent="-342900" eaLnBrk="1" hangingPunct="1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Pedestrians</a:t>
            </a:r>
          </a:p>
          <a:p>
            <a:pPr marL="1257300" lvl="2" indent="-342900" eaLnBrk="1" hangingPunct="1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Transit</a:t>
            </a:r>
          </a:p>
          <a:p>
            <a:pPr marL="1257300" lvl="2" indent="-342900" eaLnBrk="1" hangingPunct="1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Bicycles</a:t>
            </a:r>
          </a:p>
          <a:p>
            <a:pPr marL="514350" lvl="1" indent="0"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Based on existing &amp; future demand</a:t>
            </a:r>
          </a:p>
          <a:p>
            <a:pPr marL="347472" lvl="1" indent="-342900" eaLnBrk="1" hangingPunct="1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Develop opinions of probable cost to implement improvements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400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University Avenue Corridor Study                                              City of Morgantown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1000" y="1524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Study Area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460375" y="762000"/>
            <a:ext cx="8226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854442"/>
            <a:ext cx="8458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75" indent="-396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17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University Avenue between </a:t>
            </a:r>
            <a:r>
              <a:rPr lang="en-US" sz="2000" dirty="0" err="1" smtClean="0">
                <a:solidFill>
                  <a:schemeClr val="bg1"/>
                </a:solidFill>
              </a:rPr>
              <a:t>Patteson</a:t>
            </a:r>
            <a:r>
              <a:rPr lang="en-US" sz="2000" dirty="0" smtClean="0">
                <a:solidFill>
                  <a:schemeClr val="bg1"/>
                </a:solidFill>
              </a:rPr>
              <a:t> Drive &amp; Eighth Street</a:t>
            </a:r>
          </a:p>
          <a:p>
            <a:pPr marL="342900" indent="-342900" eaLnBrk="1" hangingPunct="1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Included 10 intersections, </a:t>
            </a:r>
            <a:r>
              <a:rPr lang="en-US" sz="2000" dirty="0" err="1" smtClean="0">
                <a:solidFill>
                  <a:schemeClr val="bg1"/>
                </a:solidFill>
              </a:rPr>
              <a:t>Rawley</a:t>
            </a:r>
            <a:r>
              <a:rPr lang="en-US" sz="2000" dirty="0" smtClean="0">
                <a:solidFill>
                  <a:schemeClr val="bg1"/>
                </a:solidFill>
              </a:rPr>
              <a:t> Avenue, Evansdale Drive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6400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University Avenue Corridor Study                                              City of Morgantown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53" r="3138" b="22726"/>
          <a:stretch/>
        </p:blipFill>
        <p:spPr>
          <a:xfrm>
            <a:off x="264543" y="1741284"/>
            <a:ext cx="8686800" cy="448056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81000" y="1524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Data Collection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60375" y="762000"/>
            <a:ext cx="8226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4582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75" indent="-396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17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Traffic counts at study intersections performed in April 2013, January and March 2014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All counts performed when WVU was in session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Counts included, cars, trucks, buses &amp; pedestrians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Due to Evansdale Drive closure, counts from WVU study were used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According to MMMPO University Avenue in the study area has an AADT </a:t>
            </a:r>
            <a:r>
              <a:rPr lang="en-US" sz="2400" smtClean="0">
                <a:solidFill>
                  <a:schemeClr val="bg1"/>
                </a:solidFill>
              </a:rPr>
              <a:t>of 15,980 to 18,180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Information gathered on street widths, speed limits, traffic control &amp; signal timings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400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University Avenue Corridor Study                                              City of Morgantown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1000" y="1524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Existing Weekday AM / PM Peak Hour Volumes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460375" y="762000"/>
            <a:ext cx="8226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6400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University Avenue Corridor Study                                              City of Morgantown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t="4445" r="10506" b="15555"/>
          <a:stretch/>
        </p:blipFill>
        <p:spPr>
          <a:xfrm>
            <a:off x="460375" y="800442"/>
            <a:ext cx="8229600" cy="566928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097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1000" y="1524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Existing Traffic Control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460375" y="762000"/>
            <a:ext cx="8226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6400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University Avenue Corridor Study                                              City of Morgantown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3774" r="2678" b="3774"/>
          <a:stretch/>
        </p:blipFill>
        <p:spPr>
          <a:xfrm>
            <a:off x="205851" y="746761"/>
            <a:ext cx="8884697" cy="566928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95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1000" y="1524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Pedestrian Volumes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460375" y="762000"/>
            <a:ext cx="8226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6400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University Avenue Corridor Study                                              City of Morgantown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t="5555" r="4697" b="16667"/>
          <a:stretch/>
        </p:blipFill>
        <p:spPr>
          <a:xfrm>
            <a:off x="422994" y="828424"/>
            <a:ext cx="8412480" cy="560831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02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4800" y="15240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Existing Conditions Analysis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460375" y="762000"/>
            <a:ext cx="8226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7630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75" indent="-396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39875" indent="-274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7472" lvl="1" indent="-347472" eaLnBrk="1" hangingPunct="1">
              <a:spcBef>
                <a:spcPts val="9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Level of Service (LOS) per </a:t>
            </a:r>
            <a:r>
              <a:rPr lang="en-US" sz="2400" i="1" u="sng" dirty="0" smtClean="0">
                <a:solidFill>
                  <a:schemeClr val="bg1"/>
                </a:solidFill>
              </a:rPr>
              <a:t>Highway Capacity Manual</a:t>
            </a:r>
          </a:p>
          <a:p>
            <a:pPr marL="850392" lvl="2" indent="-347472" eaLnBrk="1" hangingPunct="1">
              <a:spcBef>
                <a:spcPts val="9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</a:t>
            </a:r>
            <a:r>
              <a:rPr lang="en-US" sz="2400" dirty="0" smtClean="0">
                <a:solidFill>
                  <a:schemeClr val="bg1"/>
                </a:solidFill>
              </a:rPr>
              <a:t>ased on delay to motorist</a:t>
            </a:r>
          </a:p>
          <a:p>
            <a:pPr marL="850392" lvl="2" indent="-347472" eaLnBrk="1" hangingPunct="1">
              <a:spcBef>
                <a:spcPts val="9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LOS A (best) to LOS F (failure)</a:t>
            </a:r>
          </a:p>
          <a:p>
            <a:pPr marL="850392" lvl="2" indent="-347472" eaLnBrk="1" hangingPunct="1">
              <a:spcBef>
                <a:spcPts val="9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LOS D considered minimum for urban area</a:t>
            </a:r>
            <a:endParaRPr lang="en-US" sz="2400" dirty="0">
              <a:solidFill>
                <a:schemeClr val="bg1"/>
              </a:solidFill>
            </a:endParaRPr>
          </a:p>
          <a:p>
            <a:pPr marL="347472" lvl="2" indent="-347472" eaLnBrk="1" hangingPunct="1">
              <a:spcBef>
                <a:spcPts val="9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Oakland St approaches to University Ave: LOS F in AM/PM</a:t>
            </a:r>
          </a:p>
          <a:p>
            <a:pPr marL="347472" lvl="2" indent="-347472" eaLnBrk="1" hangingPunct="1">
              <a:spcBef>
                <a:spcPts val="9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Law School driveway &amp; Eighth St approaches: LOS F in PM</a:t>
            </a:r>
          </a:p>
          <a:p>
            <a:pPr marL="347472" lvl="2" indent="-347472" eaLnBrk="1" hangingPunct="1">
              <a:spcBef>
                <a:spcPts val="9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Significant queues for WB/SB lefts at </a:t>
            </a:r>
            <a:r>
              <a:rPr lang="en-US" sz="2400" dirty="0" err="1" smtClean="0">
                <a:solidFill>
                  <a:schemeClr val="bg1"/>
                </a:solidFill>
              </a:rPr>
              <a:t>Patteson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Dr</a:t>
            </a:r>
            <a:r>
              <a:rPr lang="en-US" sz="2400" dirty="0" smtClean="0">
                <a:solidFill>
                  <a:schemeClr val="bg1"/>
                </a:solidFill>
              </a:rPr>
              <a:t>/University Ave</a:t>
            </a:r>
          </a:p>
          <a:p>
            <a:pPr marL="347472" lvl="2" indent="-347472" eaLnBrk="1" hangingPunct="1">
              <a:spcBef>
                <a:spcPts val="9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Significant queue for WB Oakland Ave at University Ave</a:t>
            </a:r>
          </a:p>
          <a:p>
            <a:pPr marL="347472" lvl="2" indent="-347472" eaLnBrk="1" hangingPunct="1">
              <a:spcBef>
                <a:spcPts val="9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Volumes currently warrant signal at Oakland Street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400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University Avenue Corridor Study                                              City of Morgantown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4800" y="15240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MUTCD Signal Warrants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460375" y="762000"/>
            <a:ext cx="8226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81796" y="848381"/>
            <a:ext cx="7429500" cy="580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75" indent="-396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39875" indent="-274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7472" lvl="1" indent="-347472" eaLnBrk="1" hangingPunct="1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FHWA </a:t>
            </a:r>
            <a:r>
              <a:rPr lang="en-US" sz="2400" i="1" u="sng" dirty="0" smtClean="0">
                <a:solidFill>
                  <a:schemeClr val="bg1"/>
                </a:solidFill>
              </a:rPr>
              <a:t>Manual on Uniform Traffic Control Devices</a:t>
            </a:r>
            <a:r>
              <a:rPr lang="en-US" sz="2400" dirty="0" smtClean="0">
                <a:solidFill>
                  <a:schemeClr val="bg1"/>
                </a:solidFill>
              </a:rPr>
              <a:t> (MUTCD) establishes criteria for 9 warrants</a:t>
            </a:r>
          </a:p>
          <a:p>
            <a:pPr marL="347472" lvl="1" indent="-347472" eaLnBrk="1" hangingPunct="1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Most warrants based on meeting minimum volumes on intersecting streets during </a:t>
            </a:r>
          </a:p>
          <a:p>
            <a:pPr marL="347472" lvl="1" indent="-347472" eaLnBrk="1" hangingPunct="1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tabLst>
                <a:tab pos="347472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	specified hours</a:t>
            </a:r>
          </a:p>
          <a:p>
            <a:pPr marL="347472" lvl="1" indent="-347472" eaLnBrk="1" hangingPunct="1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Typically, criteria for only one warrant </a:t>
            </a:r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tabLst>
                <a:tab pos="347472" algn="l"/>
              </a:tabLst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needed satisfied to justify signal installation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7472" lvl="1" indent="-347472" eaLnBrk="1" hangingPunct="1">
              <a:spcBef>
                <a:spcPts val="9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University Ave &amp; Oakland St satisfies:</a:t>
            </a:r>
          </a:p>
          <a:p>
            <a:pPr marL="1033272" lvl="2" indent="-347472" eaLnBrk="1" hangingPunct="1">
              <a:spcBef>
                <a:spcPts val="9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Warrant 1.B Interruption of Continuous Traffic (8 hours)</a:t>
            </a:r>
          </a:p>
          <a:p>
            <a:pPr marL="1033272" lvl="2" indent="-347472" eaLnBrk="1" hangingPunct="1">
              <a:spcBef>
                <a:spcPts val="9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Warrant 2 Four Hour Vehicular Volume</a:t>
            </a:r>
          </a:p>
          <a:p>
            <a:pPr marL="1033272" lvl="2" indent="-347472" eaLnBrk="1" hangingPunct="1">
              <a:spcBef>
                <a:spcPts val="9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Warrant 3 Peak Hour</a:t>
            </a:r>
            <a:endParaRPr lang="en-US" sz="2000" dirty="0">
              <a:solidFill>
                <a:schemeClr val="bg1"/>
              </a:solidFill>
            </a:endParaRPr>
          </a:p>
          <a:p>
            <a:pPr marL="347472" lvl="2" indent="-342900" eaLnBrk="1" hangingPunct="1">
              <a:spcBef>
                <a:spcPts val="9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University Ave &amp; Law School drive not </a:t>
            </a:r>
            <a:r>
              <a:rPr lang="en-US" sz="2400" dirty="0" err="1">
                <a:solidFill>
                  <a:schemeClr val="bg1"/>
                </a:solidFill>
              </a:rPr>
              <a:t>satsified</a:t>
            </a:r>
            <a:endParaRPr lang="en-US" sz="2400" dirty="0">
              <a:solidFill>
                <a:schemeClr val="bg1"/>
              </a:solidFill>
            </a:endParaRPr>
          </a:p>
          <a:p>
            <a:pPr marL="685800" lvl="2" indent="0" eaLnBrk="1" hangingPunct="1">
              <a:spcBef>
                <a:spcPts val="900"/>
              </a:spcBef>
              <a:buClr>
                <a:schemeClr val="bg1"/>
              </a:buClr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400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University Avenue Corridor Study                                              City of Morgantown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30" y="1524000"/>
            <a:ext cx="226107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2235</TotalTime>
  <Words>687</Words>
  <Application>Microsoft Office PowerPoint</Application>
  <PresentationFormat>On-screen Show (4:3)</PresentationFormat>
  <Paragraphs>114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Trans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Bob Goetz</cp:lastModifiedBy>
  <cp:revision>185</cp:revision>
  <cp:lastPrinted>2014-02-10T20:13:45Z</cp:lastPrinted>
  <dcterms:created xsi:type="dcterms:W3CDTF">2009-09-25T13:15:57Z</dcterms:created>
  <dcterms:modified xsi:type="dcterms:W3CDTF">2014-05-01T14:55:10Z</dcterms:modified>
</cp:coreProperties>
</file>